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8" r:id="rId4"/>
    <p:sldId id="289" r:id="rId5"/>
    <p:sldId id="302" r:id="rId6"/>
    <p:sldId id="259" r:id="rId7"/>
    <p:sldId id="261" r:id="rId8"/>
    <p:sldId id="303" r:id="rId9"/>
    <p:sldId id="262" r:id="rId10"/>
    <p:sldId id="267" r:id="rId11"/>
    <p:sldId id="266" r:id="rId12"/>
    <p:sldId id="299" r:id="rId13"/>
    <p:sldId id="283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82" d="100"/>
          <a:sy n="82" d="100"/>
        </p:scale>
        <p:origin x="-1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3A6AD-2B01-4F93-A865-AA23AACDD9A9}" type="datetimeFigureOut">
              <a:rPr lang="ru-RU"/>
              <a:pPr>
                <a:defRPr/>
              </a:pPr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FEF66-28FF-414F-B205-D0CBC2A0EC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E3AD5-74F9-4AE1-87E5-4D98B93BD846}" type="datetimeFigureOut">
              <a:rPr lang="ru-RU"/>
              <a:pPr>
                <a:defRPr/>
              </a:pPr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891F4-E818-4019-936E-99B41943ED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3C21F-6464-4D3D-A4C0-6539346760A6}" type="datetimeFigureOut">
              <a:rPr lang="ru-RU"/>
              <a:pPr>
                <a:defRPr/>
              </a:pPr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9357-3BFF-406B-A3E6-0510053A69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439A5-8311-472D-BCA1-9D649402F6E8}" type="datetimeFigureOut">
              <a:rPr lang="ru-RU"/>
              <a:pPr>
                <a:defRPr/>
              </a:pPr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7ABFB-80AF-4064-B33E-1ED0D6AE13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FA7B1-EF9E-44BE-B322-A8AA64B7E12A}" type="datetimeFigureOut">
              <a:rPr lang="ru-RU"/>
              <a:pPr>
                <a:defRPr/>
              </a:pPr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74363-217A-4C82-8307-8382A5A9A0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4538F-2FC1-4FFA-9EDF-9F609435D999}" type="datetimeFigureOut">
              <a:rPr lang="ru-RU"/>
              <a:pPr>
                <a:defRPr/>
              </a:pPr>
              <a:t>11.03.2020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33250-4DB6-4658-B2B2-F2C0BD543D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B6FE0-F17E-45DE-ADA5-70A25628DC3C}" type="datetimeFigureOut">
              <a:rPr lang="ru-RU"/>
              <a:pPr>
                <a:defRPr/>
              </a:pPr>
              <a:t>11.03.2020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52596-0FF3-44FB-8E69-668E65B4A0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11397-7603-4C48-AA20-A12750104DE0}" type="datetimeFigureOut">
              <a:rPr lang="ru-RU"/>
              <a:pPr>
                <a:defRPr/>
              </a:pPr>
              <a:t>11.03.2020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1D9FB-EF5D-4639-B273-FAF5E989B0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4B907-DA5E-4647-A4EA-E49A3E348C4E}" type="datetimeFigureOut">
              <a:rPr lang="ru-RU"/>
              <a:pPr>
                <a:defRPr/>
              </a:pPr>
              <a:t>11.03.2020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3E155-EDB8-401D-B847-C976F2F1B3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59E4-96D8-4374-BEE0-9E103ACAE1B8}" type="datetimeFigureOut">
              <a:rPr lang="ru-RU"/>
              <a:pPr>
                <a:defRPr/>
              </a:pPr>
              <a:t>11.03.2020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71CC9-EBFB-40CB-B76D-905822652F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DE3EE-7167-431E-9FFC-92155D3739C8}" type="datetimeFigureOut">
              <a:rPr lang="ru-RU"/>
              <a:pPr>
                <a:defRPr/>
              </a:pPr>
              <a:t>11.03.2020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8D7D-5EF5-46C9-BC6F-6BB98C07D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AB053C-9731-45D1-A5D1-7F131F5C3D59}" type="datetimeFigureOut">
              <a:rPr lang="ru-RU"/>
              <a:pPr>
                <a:defRPr/>
              </a:pPr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5F75BF-13D0-49E9-A6C2-51299964EB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8080"/>
                </a:solidFill>
              </a:rPr>
              <a:t>Рекомендации по проведению профилактических и дезинфекционных мероприятий по предупреждению распространения новой коронавирусной инфекции </a:t>
            </a:r>
            <a:endParaRPr lang="ru-RU" sz="3600" b="1" smtClean="0">
              <a:solidFill>
                <a:srgbClr val="00808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ъект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2800" b="1" smtClean="0">
                <a:solidFill>
                  <a:srgbClr val="008080"/>
                </a:solidFill>
              </a:rPr>
              <a:t>     По окончании рабочей смены (или не реже, чем через 6 часов) проводятся:</a:t>
            </a:r>
          </a:p>
          <a:p>
            <a:r>
              <a:rPr lang="ru-RU" sz="2800" smtClean="0"/>
              <a:t> проветривание</a:t>
            </a:r>
            <a:r>
              <a:rPr lang="ru-RU" smtClean="0"/>
              <a:t> </a:t>
            </a:r>
            <a:r>
              <a:rPr lang="ru-RU" sz="2800" smtClean="0"/>
              <a:t>помещений</a:t>
            </a:r>
          </a:p>
          <a:p>
            <a:r>
              <a:rPr lang="ru-RU" sz="2800" smtClean="0"/>
              <a:t> влажная уборка помещений с применением дезинфицирующих средств </a:t>
            </a:r>
          </a:p>
          <a:p>
            <a:r>
              <a:rPr lang="ru-RU" sz="2800" b="1" smtClean="0">
                <a:solidFill>
                  <a:srgbClr val="008080"/>
                </a:solidFill>
              </a:rPr>
              <a:t>протирание дезинфицирующими салфетками </a:t>
            </a:r>
            <a:r>
              <a:rPr lang="ru-RU" sz="2800" smtClean="0"/>
              <a:t>(или растворами дезинфицирующих средств) ручек дверей, поручней, столов, спинок стульев (подлокотников кресел), раковин для мытья рук, витрин самообслуживания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ъект 2"/>
          <p:cNvSpPr>
            <a:spLocks noGrp="1"/>
          </p:cNvSpPr>
          <p:nvPr>
            <p:ph idx="1"/>
          </p:nvPr>
        </p:nvSpPr>
        <p:spPr>
          <a:xfrm>
            <a:off x="457200" y="188913"/>
            <a:ext cx="8229600" cy="59372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700" smtClean="0"/>
              <a:t>    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700" smtClean="0"/>
              <a:t>    </a:t>
            </a:r>
            <a:r>
              <a:rPr lang="ru-RU" sz="2800" smtClean="0"/>
              <a:t>- для уборки туалетов для персонала и для посетителей выделяется отдельный инвентарь;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800" smtClean="0"/>
              <a:t>     - инвентарь для мытья туалетов имеет сигнальную  окраску;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800" smtClean="0"/>
              <a:t>     - инвентарь для мытья туалетов и спецодежда хранятся в отдельно выделенных местах, изолированно от уборочного инвентаря других помещений отдельно окраску;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800" smtClean="0"/>
              <a:t>     - при каждой уборке туалетов вентили водопроводных кранов, ручки и затворы дверей, спусковые ручки и другие поверхности протирают отдельно выделенной тканью, смоченной дезинфицирующим раствором;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3000" smtClean="0"/>
              <a:t>    </a:t>
            </a:r>
            <a:r>
              <a:rPr lang="ru-RU" sz="3000" b="1" smtClean="0">
                <a:solidFill>
                  <a:srgbClr val="008080"/>
                </a:solidFill>
              </a:rPr>
              <a:t>Профилактическая дезинфекция включает:  </a:t>
            </a:r>
          </a:p>
          <a:p>
            <a:pPr>
              <a:buFont typeface="Arial" charset="0"/>
              <a:buNone/>
            </a:pPr>
            <a:r>
              <a:rPr lang="ru-RU" sz="3000" smtClean="0"/>
              <a:t>   -меры личной гигиены, </a:t>
            </a:r>
          </a:p>
          <a:p>
            <a:pPr>
              <a:buFont typeface="Arial" charset="0"/>
              <a:buNone/>
            </a:pPr>
            <a:r>
              <a:rPr lang="ru-RU" sz="3000" smtClean="0"/>
              <a:t>    -использование масок для защиты органов дыхания, </a:t>
            </a:r>
          </a:p>
          <a:p>
            <a:pPr>
              <a:buFont typeface="Arial" charset="0"/>
              <a:buNone/>
            </a:pPr>
            <a:r>
              <a:rPr lang="ru-RU" sz="3000" smtClean="0"/>
              <a:t>   -частое мытье рук с мылом или обработку их кожными антисептиками, </a:t>
            </a:r>
          </a:p>
          <a:p>
            <a:pPr>
              <a:buFont typeface="Arial" charset="0"/>
              <a:buNone/>
            </a:pPr>
            <a:r>
              <a:rPr lang="ru-RU" sz="3000" smtClean="0"/>
              <a:t>   -дезинфекцию столовой и кухонной посуды,</a:t>
            </a:r>
          </a:p>
          <a:p>
            <a:pPr>
              <a:buFont typeface="Arial" charset="0"/>
              <a:buNone/>
            </a:pPr>
            <a:r>
              <a:rPr lang="ru-RU" sz="3000" smtClean="0"/>
              <a:t>   -проветривание и обеззараживание воздуха, </a:t>
            </a:r>
          </a:p>
          <a:p>
            <a:pPr>
              <a:buFont typeface="Arial" charset="0"/>
              <a:buNone/>
            </a:pPr>
            <a:r>
              <a:rPr lang="ru-RU" sz="3000" smtClean="0"/>
              <a:t>    -проведение влажной уборки помещений с использованием дезинфицирующих средств.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         </a:t>
            </a:r>
          </a:p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r>
              <a:rPr lang="ru-RU" smtClean="0"/>
              <a:t>                    </a:t>
            </a:r>
            <a:r>
              <a:rPr lang="ru-RU" sz="4400" b="1" smtClean="0">
                <a:solidFill>
                  <a:srgbClr val="008080"/>
                </a:solidFill>
              </a:rPr>
              <a:t>Спасибо за внимание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algn="ctr">
              <a:lnSpc>
                <a:spcPct val="80000"/>
              </a:lnSpc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008080"/>
                </a:solidFill>
              </a:rPr>
              <a:t>Федеральный Закон №</a:t>
            </a:r>
            <a:r>
              <a:rPr lang="ru-RU" sz="2800" b="1" dirty="0">
                <a:solidFill>
                  <a:srgbClr val="008080"/>
                </a:solidFill>
              </a:rPr>
              <a:t>52-ФЗ</a:t>
            </a:r>
          </a:p>
          <a:p>
            <a:pPr algn="ctr">
              <a:lnSpc>
                <a:spcPct val="80000"/>
              </a:lnSpc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008080"/>
                </a:solidFill>
              </a:rPr>
              <a:t> «О санитарно-эпидемиологическом</a:t>
            </a:r>
          </a:p>
          <a:p>
            <a:pPr algn="ctr">
              <a:lnSpc>
                <a:spcPct val="80000"/>
              </a:lnSpc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008080"/>
                </a:solidFill>
              </a:rPr>
              <a:t> благополучии населения»</a:t>
            </a:r>
          </a:p>
          <a:p>
            <a:pPr algn="ctr">
              <a:lnSpc>
                <a:spcPct val="80000"/>
              </a:lnSpc>
              <a:buFont typeface="Arial" charset="0"/>
              <a:buNone/>
              <a:defRPr/>
            </a:pPr>
            <a:endParaRPr lang="ru-RU" sz="2800" b="1" dirty="0" smtClean="0">
              <a:solidFill>
                <a:srgbClr val="008080"/>
              </a:solidFill>
            </a:endParaRPr>
          </a:p>
          <a:p>
            <a:pPr indent="374650">
              <a:lnSpc>
                <a:spcPct val="80000"/>
              </a:lnSpc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008080"/>
                </a:solidFill>
              </a:rPr>
              <a:t>Статья 11 Обязанности индивидуальных предпринимателей и юридических лиц </a:t>
            </a:r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ru-RU" sz="2800" dirty="0" smtClean="0"/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r>
              <a:rPr lang="ru-RU" sz="2800" dirty="0" smtClean="0"/>
              <a:t>    «Индивидуальные предприниматели и юридические лица в соответствии с осуществляемой ими деятельностью обязаны:</a:t>
            </a:r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r>
              <a:rPr lang="ru-RU" sz="2800" dirty="0" smtClean="0"/>
              <a:t>    Выполнять требования санитарного законодательства, а также постановлений, предписаний осуществляющих федеральный государственный санитарно-эпидемиологический надзор»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2800" smtClean="0"/>
              <a:t>    </a:t>
            </a:r>
            <a:r>
              <a:rPr lang="ru-RU" sz="2800" b="1" smtClean="0">
                <a:solidFill>
                  <a:srgbClr val="008080"/>
                </a:solidFill>
              </a:rPr>
              <a:t>Постановление главного государственного врача №2 от 24.01.2020г.</a:t>
            </a:r>
          </a:p>
          <a:p>
            <a:pPr algn="ctr">
              <a:buFont typeface="Arial" charset="0"/>
              <a:buNone/>
            </a:pPr>
            <a:r>
              <a:rPr lang="ru-RU" sz="2800" b="1" smtClean="0">
                <a:solidFill>
                  <a:srgbClr val="008080"/>
                </a:solidFill>
              </a:rPr>
              <a:t>    «О дополнительных мероприятиях по недопущению завоза и распространения</a:t>
            </a:r>
          </a:p>
          <a:p>
            <a:pPr algn="ctr">
              <a:buFont typeface="Arial" charset="0"/>
              <a:buNone/>
            </a:pPr>
            <a:r>
              <a:rPr lang="ru-RU" sz="2800" b="1" smtClean="0">
                <a:solidFill>
                  <a:srgbClr val="008080"/>
                </a:solidFill>
              </a:rPr>
              <a:t> новой коронавирусной инфекции, </a:t>
            </a:r>
          </a:p>
          <a:p>
            <a:pPr algn="ctr">
              <a:buFont typeface="Arial" charset="0"/>
              <a:buNone/>
            </a:pPr>
            <a:r>
              <a:rPr lang="ru-RU" sz="2800" b="1" smtClean="0">
                <a:solidFill>
                  <a:srgbClr val="008080"/>
                </a:solidFill>
              </a:rPr>
              <a:t>вызванной 2019 –п</a:t>
            </a:r>
            <a:r>
              <a:rPr lang="en-US" sz="2800" b="1" smtClean="0">
                <a:solidFill>
                  <a:srgbClr val="008080"/>
                </a:solidFill>
              </a:rPr>
              <a:t>CoV</a:t>
            </a:r>
            <a:r>
              <a:rPr lang="ru-RU" sz="2800" b="1" smtClean="0">
                <a:solidFill>
                  <a:srgbClr val="008080"/>
                </a:solidFill>
              </a:rPr>
              <a:t>»</a:t>
            </a:r>
          </a:p>
          <a:p>
            <a:pPr>
              <a:buFont typeface="Arial" charset="0"/>
              <a:buNone/>
            </a:pPr>
            <a:r>
              <a:rPr lang="ru-RU" sz="2800" smtClean="0"/>
              <a:t>    п.1.2 «Организовать (при необходимости) совместно с юридическими лицами и индивидуальными предпринимателями, осуществляющими деятельность в местах массового скопления людей (в том числе на торговых объектах</a:t>
            </a:r>
            <a:r>
              <a:rPr lang="ru-RU" sz="2800" smtClean="0">
                <a:latin typeface="Arial" charset="0"/>
              </a:rPr>
              <a:t>, </a:t>
            </a:r>
            <a:r>
              <a:rPr lang="ru-RU" sz="2400" smtClean="0">
                <a:latin typeface="Arial" charset="0"/>
              </a:rPr>
              <a:t>клиентских залах</a:t>
            </a:r>
            <a:r>
              <a:rPr lang="ru-RU" sz="2800" smtClean="0"/>
              <a:t>) мероприятия по усилению режима текущей дезинфекции.» </a:t>
            </a:r>
            <a:endParaRPr lang="ru-RU" sz="2800" b="1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/>
          </p:cNvSpPr>
          <p:nvPr>
            <p:ph type="body" idx="1"/>
          </p:nvPr>
        </p:nvSpPr>
        <p:spPr>
          <a:xfrm>
            <a:off x="468313" y="333375"/>
            <a:ext cx="8229600" cy="5505450"/>
          </a:xfrm>
        </p:spPr>
        <p:txBody>
          <a:bodyPr/>
          <a:lstStyle/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2800" b="1" smtClean="0">
                <a:solidFill>
                  <a:srgbClr val="008080"/>
                </a:solidFill>
              </a:rPr>
              <a:t>Постановление главного государственного врача №3 от 31.01.2020г.</a:t>
            </a: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2800" b="1" smtClean="0">
                <a:solidFill>
                  <a:srgbClr val="008080"/>
                </a:solidFill>
              </a:rPr>
              <a:t>    «О проведении дополнительных санитарно-противоэпидемических (профилактических) мероприятиях по недопущению завоза и распространения новой коронавирусной инфекции, вызванной 2019 –п</a:t>
            </a:r>
            <a:r>
              <a:rPr lang="en-US" sz="2800" b="1" smtClean="0">
                <a:solidFill>
                  <a:srgbClr val="008080"/>
                </a:solidFill>
              </a:rPr>
              <a:t>CoV</a:t>
            </a:r>
            <a:r>
              <a:rPr lang="ru-RU" sz="2800" b="1" smtClean="0">
                <a:solidFill>
                  <a:srgbClr val="008080"/>
                </a:solidFill>
              </a:rPr>
              <a:t>»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800" smtClean="0"/>
              <a:t>    п.1.3 «Организовать  совместно с юридическими лицами и индивидуальными предпринимателями, осуществляющими деятельность в сфере общественного питания и торговли продуктами питания,  мероприятия по обеспечению усиленного дезинфекционного режима.» </a:t>
            </a:r>
            <a:endParaRPr lang="ru-RU" sz="2800" b="1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800" smtClean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ъект 2"/>
          <p:cNvSpPr>
            <a:spLocks noGrp="1"/>
          </p:cNvSpPr>
          <p:nvPr>
            <p:ph idx="1"/>
          </p:nvPr>
        </p:nvSpPr>
        <p:spPr>
          <a:xfrm>
            <a:off x="611188" y="333375"/>
            <a:ext cx="8229600" cy="4525963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b="1" smtClean="0">
                <a:solidFill>
                  <a:srgbClr val="008080"/>
                </a:solidFill>
              </a:rPr>
              <a:t>МЕРЫ ПРОФИЛАКТИКИ:</a:t>
            </a:r>
          </a:p>
          <a:p>
            <a:pPr marL="0" indent="0" algn="ctr">
              <a:buFont typeface="Arial" charset="0"/>
              <a:buNone/>
            </a:pPr>
            <a:endParaRPr lang="ru-RU" b="1" smtClean="0">
              <a:solidFill>
                <a:srgbClr val="008080"/>
              </a:solidFill>
            </a:endParaRPr>
          </a:p>
          <a:p>
            <a:pPr marL="0" indent="0" algn="just"/>
            <a:r>
              <a:rPr lang="ru-RU" smtClean="0"/>
              <a:t>Соблюдение мер личной гигиены. </a:t>
            </a:r>
          </a:p>
          <a:p>
            <a:pPr marL="0" indent="0" algn="just"/>
            <a:endParaRPr lang="ru-RU" smtClean="0"/>
          </a:p>
          <a:p>
            <a:pPr marL="0" indent="0" algn="just"/>
            <a:r>
              <a:rPr lang="ru-RU" smtClean="0"/>
              <a:t>Не</a:t>
            </a:r>
            <a:r>
              <a:rPr lang="ru-RU" smtClean="0">
                <a:latin typeface="Arial" charset="0"/>
              </a:rPr>
              <a:t> </a:t>
            </a:r>
            <a:r>
              <a:rPr lang="ru-RU" smtClean="0"/>
              <a:t>допускается к работе персонал с проявлениями острых респираторных инфекций (повышенная температура, кашель, насморк).</a:t>
            </a:r>
          </a:p>
          <a:p>
            <a:pPr marL="0" indent="0" algn="ctr">
              <a:buFont typeface="Arial" charset="0"/>
              <a:buNone/>
            </a:pPr>
            <a:endParaRPr lang="ru-RU" b="1" smtClean="0">
              <a:solidFill>
                <a:srgbClr val="00808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ъект 2"/>
          <p:cNvSpPr>
            <a:spLocks noGrp="1"/>
          </p:cNvSpPr>
          <p:nvPr>
            <p:ph idx="1"/>
          </p:nvPr>
        </p:nvSpPr>
        <p:spPr>
          <a:xfrm>
            <a:off x="468313" y="549275"/>
            <a:ext cx="8229600" cy="5865813"/>
          </a:xfrm>
        </p:spPr>
        <p:txBody>
          <a:bodyPr/>
          <a:lstStyle/>
          <a:p>
            <a:pPr>
              <a:defRPr/>
            </a:pPr>
            <a:r>
              <a:rPr lang="ru-RU" sz="2800" dirty="0" smtClean="0"/>
              <a:t>Обеспечение персонала запасом одноразовых масок (смены масок не реже 1 раза в 3 часа) для использования их при работе с посетителями,</a:t>
            </a:r>
          </a:p>
          <a:p>
            <a:pPr>
              <a:defRPr/>
            </a:pPr>
            <a:r>
              <a:rPr lang="ru-RU" sz="2800" dirty="0" smtClean="0"/>
              <a:t>дезинфицирующими салфетками,</a:t>
            </a:r>
          </a:p>
          <a:p>
            <a:pPr>
              <a:defRPr/>
            </a:pPr>
            <a:r>
              <a:rPr lang="ru-RU" sz="2800" dirty="0" smtClean="0"/>
              <a:t>кожными антисептиками для обработки рук, </a:t>
            </a:r>
          </a:p>
          <a:p>
            <a:pPr>
              <a:defRPr/>
            </a:pPr>
            <a:r>
              <a:rPr lang="ru-RU" sz="2800" dirty="0" smtClean="0"/>
              <a:t>дезинфицирующими средствами. </a:t>
            </a:r>
          </a:p>
          <a:p>
            <a:pPr>
              <a:defRPr/>
            </a:pPr>
            <a:endParaRPr lang="ru-RU" sz="2800" dirty="0"/>
          </a:p>
          <a:p>
            <a:pPr>
              <a:defRPr/>
            </a:pPr>
            <a:endParaRPr lang="ru-RU" sz="2800" dirty="0" smtClean="0"/>
          </a:p>
          <a:p>
            <a:pPr marL="0" indent="0" algn="ctr"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008080"/>
                </a:solidFill>
              </a:rPr>
              <a:t>Повторное </a:t>
            </a:r>
            <a:r>
              <a:rPr lang="ru-RU" sz="2800" b="1" u="sng" dirty="0" smtClean="0">
                <a:solidFill>
                  <a:srgbClr val="008080"/>
                </a:solidFill>
              </a:rPr>
              <a:t>использование</a:t>
            </a:r>
            <a:r>
              <a:rPr lang="ru-RU" sz="2800" b="1" dirty="0" smtClean="0">
                <a:solidFill>
                  <a:srgbClr val="008080"/>
                </a:solidFill>
              </a:rPr>
              <a:t> одноразовых масок, 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008080"/>
                </a:solidFill>
              </a:rPr>
              <a:t>а также использование увлажненных масок 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008080"/>
                </a:solidFill>
              </a:rPr>
              <a:t>не</a:t>
            </a:r>
            <a:r>
              <a:rPr lang="ru-RU" b="1" dirty="0" smtClean="0">
                <a:solidFill>
                  <a:srgbClr val="008080"/>
                </a:solidFill>
              </a:rPr>
              <a:t> </a:t>
            </a:r>
            <a:r>
              <a:rPr lang="ru-RU" sz="2800" b="1" dirty="0" smtClean="0">
                <a:solidFill>
                  <a:srgbClr val="008080"/>
                </a:solidFill>
              </a:rPr>
              <a:t>допускается </a:t>
            </a:r>
          </a:p>
          <a:p>
            <a:pPr algn="ctr">
              <a:lnSpc>
                <a:spcPct val="80000"/>
              </a:lnSpc>
              <a:buFont typeface="Arial" charset="0"/>
              <a:buNone/>
              <a:defRPr/>
            </a:pPr>
            <a:endParaRPr lang="ru-RU" dirty="0" smtClean="0"/>
          </a:p>
          <a:p>
            <a:pPr algn="ctr">
              <a:lnSpc>
                <a:spcPct val="80000"/>
              </a:lnSpc>
              <a:buFont typeface="Arial" charset="0"/>
              <a:buNone/>
              <a:defRPr/>
            </a:pPr>
            <a:endParaRPr lang="ru-RU" sz="2400" dirty="0" smtClean="0"/>
          </a:p>
          <a:p>
            <a:pPr algn="ctr">
              <a:lnSpc>
                <a:spcPct val="80000"/>
              </a:lnSpc>
              <a:buFont typeface="Arial" charset="0"/>
              <a:buNone/>
              <a:defRPr/>
            </a:pPr>
            <a:r>
              <a:rPr lang="ru-RU" sz="2400" dirty="0" smtClean="0"/>
              <a:t>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ъект 2"/>
          <p:cNvSpPr>
            <a:spLocks noGrp="1"/>
          </p:cNvSpPr>
          <p:nvPr>
            <p:ph idx="1"/>
          </p:nvPr>
        </p:nvSpPr>
        <p:spPr>
          <a:xfrm>
            <a:off x="457200" y="188913"/>
            <a:ext cx="8218488" cy="57610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800" smtClean="0"/>
              <a:t>     </a:t>
            </a:r>
          </a:p>
          <a:p>
            <a:pPr algn="ctr">
              <a:buFont typeface="Arial" charset="0"/>
              <a:buNone/>
            </a:pPr>
            <a:r>
              <a:rPr lang="ru-RU" sz="2800" smtClean="0"/>
              <a:t>    </a:t>
            </a:r>
            <a:r>
              <a:rPr lang="ru-RU" smtClean="0"/>
              <a:t>Применяют дезинфицирующие средства, зарегистрированные в установленном порядке</a:t>
            </a:r>
            <a:r>
              <a:rPr lang="ru-RU" smtClean="0">
                <a:latin typeface="Arial" charset="0"/>
              </a:rPr>
              <a:t>,</a:t>
            </a:r>
            <a:r>
              <a:rPr lang="ru-RU" smtClean="0"/>
              <a:t> разрешенные к применению</a:t>
            </a:r>
            <a:r>
              <a:rPr lang="ru-RU" smtClean="0">
                <a:latin typeface="Arial" charset="0"/>
              </a:rPr>
              <a:t>, обладающие вирулицидным действием</a:t>
            </a:r>
            <a:r>
              <a:rPr lang="ru-RU" smtClean="0"/>
              <a:t> </a:t>
            </a:r>
          </a:p>
          <a:p>
            <a:pPr algn="ctr">
              <a:buFont typeface="Arial" charset="0"/>
              <a:buNone/>
            </a:pPr>
            <a:r>
              <a:rPr lang="ru-RU" smtClean="0"/>
              <a:t>    </a:t>
            </a:r>
          </a:p>
          <a:p>
            <a:pPr algn="ctr">
              <a:buFont typeface="Arial" charset="0"/>
              <a:buNone/>
            </a:pPr>
            <a:r>
              <a:rPr lang="ru-RU" smtClean="0"/>
              <a:t>    Дезинфицирующие средства должны сопровождаться документами, подтверждающими их качество и безопасность – </a:t>
            </a:r>
            <a:r>
              <a:rPr lang="ru-RU" b="1" smtClean="0">
                <a:solidFill>
                  <a:srgbClr val="008080"/>
                </a:solidFill>
              </a:rPr>
              <a:t>свидетельство о государственной регистрации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ъект 2"/>
          <p:cNvSpPr>
            <a:spLocks noGrp="1"/>
          </p:cNvSpPr>
          <p:nvPr>
            <p:ph idx="1"/>
          </p:nvPr>
        </p:nvSpPr>
        <p:spPr>
          <a:xfrm>
            <a:off x="611188" y="44450"/>
            <a:ext cx="8229600" cy="4525963"/>
          </a:xfrm>
        </p:spPr>
        <p:txBody>
          <a:bodyPr/>
          <a:lstStyle/>
          <a:p>
            <a:r>
              <a:rPr lang="ru-RU" sz="2000" smtClean="0"/>
              <a:t>Для дезинфекции могут быть использованы средства из различных химических групп: хлорактивные (натриевая соль дихлоризоциануровой кислоты</a:t>
            </a:r>
          </a:p>
          <a:p>
            <a:r>
              <a:rPr lang="ru-RU" sz="2000" smtClean="0"/>
              <a:t>- в концентрации активного хлора в рабочем растворе не менее 0,06%, хлорамин Б</a:t>
            </a:r>
          </a:p>
          <a:p>
            <a:r>
              <a:rPr lang="ru-RU" sz="2000" smtClean="0"/>
              <a:t>- в концентрации активного хлора в рабочем растворе не менее 3,0%), кислородактивные (перекись водорода - в концентрации не менее 3,0%), </a:t>
            </a:r>
          </a:p>
          <a:p>
            <a:r>
              <a:rPr lang="ru-RU" sz="2000" smtClean="0"/>
              <a:t>полимерные производные гуанидина (в концентрации в рабочем растворе не менее 0,2%), </a:t>
            </a:r>
          </a:p>
          <a:p>
            <a:r>
              <a:rPr lang="ru-RU" sz="2000" smtClean="0"/>
              <a:t>спирты (в качестве кожных антисептиков и дезинфицирующих средств для обработки небольших по площади поверхностей - изопропиловый спирт в концентрации не менее 70% по массе, этиловый спирт в концентрации не менее 75% по массе). Содержание действующих веществ указано в Инструкциях по применению.</a:t>
            </a:r>
          </a:p>
          <a:p>
            <a:endParaRPr lang="ru-RU" sz="24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ъект 2"/>
          <p:cNvSpPr>
            <a:spLocks noGrp="1"/>
          </p:cNvSpPr>
          <p:nvPr>
            <p:ph idx="1"/>
          </p:nvPr>
        </p:nvSpPr>
        <p:spPr>
          <a:xfrm>
            <a:off x="468313" y="260350"/>
            <a:ext cx="8218487" cy="6192838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mtClean="0"/>
              <a:t>    Д</a:t>
            </a:r>
            <a:r>
              <a:rPr lang="ru-RU" sz="2800" smtClean="0"/>
              <a:t>езинфицирующие средства используются  в строгом соответствии </a:t>
            </a:r>
          </a:p>
          <a:p>
            <a:pPr algn="ctr">
              <a:buFont typeface="Arial" charset="0"/>
              <a:buNone/>
            </a:pPr>
            <a:r>
              <a:rPr lang="ru-RU" sz="2800" smtClean="0"/>
              <a:t>с прилагаемыми инструкциями.</a:t>
            </a:r>
          </a:p>
          <a:p>
            <a:pPr algn="ctr">
              <a:buFont typeface="Arial" charset="0"/>
              <a:buNone/>
            </a:pPr>
            <a:endParaRPr lang="ru-RU" sz="2800" smtClean="0"/>
          </a:p>
          <a:p>
            <a:pPr algn="ctr">
              <a:buFont typeface="Arial" charset="0"/>
              <a:buNone/>
            </a:pPr>
            <a:r>
              <a:rPr lang="ru-RU" sz="2800" smtClean="0"/>
              <a:t>    Для уничтожения микроорганизмов необходимо соблюдать </a:t>
            </a:r>
            <a:r>
              <a:rPr lang="ru-RU" sz="2800" b="1" smtClean="0">
                <a:solidFill>
                  <a:srgbClr val="008080"/>
                </a:solidFill>
              </a:rPr>
              <a:t>время экспозиции и концентрацию рабочего раствора </a:t>
            </a:r>
            <a:r>
              <a:rPr lang="ru-RU" sz="2800" smtClean="0"/>
              <a:t>дезинфицирующего средства в соответствии с инструкцией к препарату.</a:t>
            </a:r>
          </a:p>
          <a:p>
            <a:pPr algn="ctr">
              <a:buFont typeface="Arial" charset="0"/>
              <a:buNone/>
            </a:pPr>
            <a:r>
              <a:rPr lang="ru-RU" sz="2800" smtClean="0"/>
              <a:t> </a:t>
            </a:r>
          </a:p>
          <a:p>
            <a:pPr algn="ctr">
              <a:buFont typeface="Arial" charset="0"/>
              <a:buNone/>
            </a:pPr>
            <a:r>
              <a:rPr lang="ru-RU" sz="2800" smtClean="0"/>
              <a:t>   Дезинфицирующие средства хранят в специально отведенных местах в таре изготовителя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669</Words>
  <Application>Microsoft Office PowerPoint</Application>
  <PresentationFormat>Экран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Рекомендации по проведению профилактических и дезинфекционных мероприятий по предупреждению распространения новой коронавирусной инфекции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 Сергеевич Жданов</dc:creator>
  <cp:lastModifiedBy>sekr2</cp:lastModifiedBy>
  <cp:revision>58</cp:revision>
  <dcterms:created xsi:type="dcterms:W3CDTF">2019-02-20T10:27:15Z</dcterms:created>
  <dcterms:modified xsi:type="dcterms:W3CDTF">2020-03-11T07:43:42Z</dcterms:modified>
</cp:coreProperties>
</file>